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5"/>
  </p:notesMasterIdLst>
  <p:sldIdLst>
    <p:sldId id="256" r:id="rId2"/>
    <p:sldId id="268" r:id="rId3"/>
    <p:sldId id="257" r:id="rId4"/>
    <p:sldId id="260" r:id="rId5"/>
    <p:sldId id="261" r:id="rId6"/>
    <p:sldId id="262" r:id="rId7"/>
    <p:sldId id="263" r:id="rId8"/>
    <p:sldId id="259" r:id="rId9"/>
    <p:sldId id="258" r:id="rId10"/>
    <p:sldId id="264" r:id="rId11"/>
    <p:sldId id="267" r:id="rId12"/>
    <p:sldId id="266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7"/>
    <p:restoredTop sz="94646"/>
  </p:normalViewPr>
  <p:slideViewPr>
    <p:cSldViewPr snapToGrid="0" snapToObjects="1">
      <p:cViewPr varScale="1">
        <p:scale>
          <a:sx n="103" d="100"/>
          <a:sy n="103" d="100"/>
        </p:scale>
        <p:origin x="11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B12D83-D1C3-824F-9D7A-66643A811518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88B643-B2A0-3549-A459-DBE80B3C2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9888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88B643-B2A0-3549-A459-DBE80B3C2CA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348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9CD68-4DB2-6B40-A581-BCD4B147FEF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B5C2-80AD-E140-82B2-06579183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946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9CD68-4DB2-6B40-A581-BCD4B147FEF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B5C2-80AD-E140-82B2-06579183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425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9CD68-4DB2-6B40-A581-BCD4B147FEF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B5C2-80AD-E140-82B2-06579183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6659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9CD68-4DB2-6B40-A581-BCD4B147FEF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B5C2-80AD-E140-82B2-06579183BC53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475481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9CD68-4DB2-6B40-A581-BCD4B147FEF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B5C2-80AD-E140-82B2-06579183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449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9CD68-4DB2-6B40-A581-BCD4B147FEF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B5C2-80AD-E140-82B2-06579183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7206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9CD68-4DB2-6B40-A581-BCD4B147FEF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B5C2-80AD-E140-82B2-06579183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2979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9CD68-4DB2-6B40-A581-BCD4B147FEF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B5C2-80AD-E140-82B2-06579183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9011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9CD68-4DB2-6B40-A581-BCD4B147FEF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B5C2-80AD-E140-82B2-06579183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749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9CD68-4DB2-6B40-A581-BCD4B147FEF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B5C2-80AD-E140-82B2-06579183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04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9CD68-4DB2-6B40-A581-BCD4B147FEF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B5C2-80AD-E140-82B2-06579183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335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9CD68-4DB2-6B40-A581-BCD4B147FEF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B5C2-80AD-E140-82B2-06579183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116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9CD68-4DB2-6B40-A581-BCD4B147FEF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B5C2-80AD-E140-82B2-06579183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702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9CD68-4DB2-6B40-A581-BCD4B147FEF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B5C2-80AD-E140-82B2-06579183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240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9CD68-4DB2-6B40-A581-BCD4B147FEF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B5C2-80AD-E140-82B2-06579183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026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9CD68-4DB2-6B40-A581-BCD4B147FEF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B5C2-80AD-E140-82B2-06579183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407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9CD68-4DB2-6B40-A581-BCD4B147FEF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B5C2-80AD-E140-82B2-06579183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16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219CD68-4DB2-6B40-A581-BCD4B147FEF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FB5C2-80AD-E140-82B2-06579183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7728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F21E9-6E6C-294B-963B-D78B826893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/>
              <a:t>The Development and Current State of Basketball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E565F6-3BB2-C040-BBB7-1B03E5C778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Miles Kee</a:t>
            </a:r>
          </a:p>
        </p:txBody>
      </p:sp>
    </p:spTree>
    <p:extLst>
      <p:ext uri="{BB962C8B-B14F-4D97-AF65-F5344CB8AC3E}">
        <p14:creationId xmlns:p14="http://schemas.microsoft.com/office/powerpoint/2010/main" val="42278268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E627-1A32-3A4B-A191-793A36E21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House Analytics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0C37C-6683-8648-A602-9B86732C8E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single NBA team, and many college teams, also have in house analysts who create and develop their own internal metrics to evaluate teams and players</a:t>
            </a:r>
          </a:p>
          <a:p>
            <a:pPr lvl="1"/>
            <a:r>
              <a:rPr lang="en-US" dirty="0"/>
              <a:t>These metrics are often very proprietary and are based off a combination of publicly available data and internal data such as player tracking data</a:t>
            </a:r>
          </a:p>
        </p:txBody>
      </p:sp>
    </p:spTree>
    <p:extLst>
      <p:ext uri="{BB962C8B-B14F-4D97-AF65-F5344CB8AC3E}">
        <p14:creationId xmlns:p14="http://schemas.microsoft.com/office/powerpoint/2010/main" val="1957517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E084C-9488-3B41-A64E-2C3144C4C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Look 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1D8D3-0269-F84A-BE12-05929EA455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have spent the last few months working as an analyst for our men’s basketball team</a:t>
            </a:r>
          </a:p>
          <a:p>
            <a:r>
              <a:rPr lang="en-US" dirty="0"/>
              <a:t>Some of the things I have done in my time there:</a:t>
            </a:r>
          </a:p>
          <a:p>
            <a:pPr lvl="1"/>
            <a:r>
              <a:rPr lang="en-US" dirty="0"/>
              <a:t>Create ways to analyze practice data like in-game data</a:t>
            </a:r>
          </a:p>
          <a:p>
            <a:pPr lvl="1"/>
            <a:r>
              <a:rPr lang="en-US" dirty="0"/>
              <a:t>Build up a database of player shots to evaluate efficiencies based on shot types</a:t>
            </a:r>
          </a:p>
          <a:p>
            <a:pPr lvl="1"/>
            <a:r>
              <a:rPr lang="en-US" dirty="0"/>
              <a:t>Use this database to create expected performance stats for in-game performance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455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DE82B-64E5-B14B-904D-D7A90D014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30173-D339-B44A-899E-E47B7E8DB0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A diagram of a basketball court&#10;&#10;Description automatically generated">
            <a:extLst>
              <a:ext uri="{FF2B5EF4-FFF2-40B4-BE49-F238E27FC236}">
                <a16:creationId xmlns:a16="http://schemas.microsoft.com/office/drawing/2014/main" id="{B8F310F6-6FBD-F149-BF79-39F761003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096004" cy="2560320"/>
          </a:xfrm>
          <a:prstGeom prst="rect">
            <a:avLst/>
          </a:prstGeom>
          <a:effectLst/>
        </p:spPr>
      </p:pic>
      <p:pic>
        <p:nvPicPr>
          <p:cNvPr id="5" name="Content Placeholder 4" descr="A diagram of a basketball court&#10;&#10;Description automatically generated">
            <a:extLst>
              <a:ext uri="{FF2B5EF4-FFF2-40B4-BE49-F238E27FC236}">
                <a16:creationId xmlns:a16="http://schemas.microsoft.com/office/drawing/2014/main" id="{E16417F9-F07B-A544-A4D8-B5299EE180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0"/>
            <a:ext cx="6096003" cy="2560320"/>
          </a:xfrm>
          <a:prstGeom prst="rect">
            <a:avLst/>
          </a:prstGeom>
          <a:effectLst/>
        </p:spPr>
      </p:pic>
      <p:pic>
        <p:nvPicPr>
          <p:cNvPr id="6" name="Picture 5" descr="A diagram of a basketball court&#10;&#10;Description automatically generated">
            <a:extLst>
              <a:ext uri="{FF2B5EF4-FFF2-40B4-BE49-F238E27FC236}">
                <a16:creationId xmlns:a16="http://schemas.microsoft.com/office/drawing/2014/main" id="{970E03FB-356F-9D44-B2E4-936F32BE2B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96312"/>
            <a:ext cx="12207847" cy="2350008"/>
          </a:xfrm>
          <a:prstGeom prst="rect">
            <a:avLst/>
          </a:prstGeom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B6EFAE-90C3-B14D-A5E9-254C4BEC7E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" y="4846320"/>
            <a:ext cx="12192000" cy="201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679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F5639-54CF-694A-AEF7-D530FDCD4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4D378-FE3F-6C47-BEF4-86DCC23C4E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457200" indent="-457200">
              <a:buNone/>
            </a:pPr>
            <a:r>
              <a:rPr lang="en-US" dirty="0">
                <a:effectLst/>
              </a:rPr>
              <a:t>“2023 Team Standings.” </a:t>
            </a:r>
            <a:r>
              <a:rPr lang="en-US" i="1" dirty="0">
                <a:effectLst/>
              </a:rPr>
              <a:t>Shot Quality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shotquality.com</a:t>
            </a:r>
            <a:r>
              <a:rPr lang="en-US" dirty="0">
                <a:effectLst/>
              </a:rPr>
              <a:t>/team-</a:t>
            </a:r>
            <a:r>
              <a:rPr lang="en-US" dirty="0"/>
              <a:t>standings. Accessed 10 November 2023.</a:t>
            </a:r>
          </a:p>
          <a:p>
            <a:pPr marL="457200" indent="-457200">
              <a:buNone/>
            </a:pPr>
            <a:r>
              <a:rPr lang="en-US" dirty="0"/>
              <a:t>Cheema, Ahmed. “The NBA’s Ongoing Three-Point Revolution.” The </a:t>
            </a:r>
            <a:r>
              <a:rPr lang="en-US" dirty="0" err="1"/>
              <a:t>Spax</a:t>
            </a:r>
            <a:r>
              <a:rPr lang="en-US" dirty="0"/>
              <a:t>. The </a:t>
            </a:r>
            <a:r>
              <a:rPr lang="en-US" dirty="0" err="1"/>
              <a:t>Spax</a:t>
            </a:r>
            <a:r>
              <a:rPr lang="en-US" dirty="0"/>
              <a:t>, 3 December 2019. https://</a:t>
            </a:r>
            <a:r>
              <a:rPr lang="en-US" dirty="0" err="1"/>
              <a:t>www.thespax.com</a:t>
            </a:r>
            <a:r>
              <a:rPr lang="en-US" dirty="0"/>
              <a:t>/</a:t>
            </a:r>
            <a:r>
              <a:rPr lang="en-US" dirty="0" err="1"/>
              <a:t>nba</a:t>
            </a:r>
            <a:r>
              <a:rPr lang="en-US" dirty="0"/>
              <a:t>/the-</a:t>
            </a:r>
            <a:r>
              <a:rPr lang="en-US" dirty="0" err="1"/>
              <a:t>nbas</a:t>
            </a:r>
            <a:r>
              <a:rPr lang="en-US" dirty="0"/>
              <a:t>-ongoing-three-point-revolution/</a:t>
            </a:r>
            <a:r>
              <a:rPr lang="en-US" sz="2000" dirty="0"/>
              <a:t>. Accessed 13 November 2023.</a:t>
            </a:r>
            <a:endParaRPr lang="en-US" dirty="0"/>
          </a:p>
          <a:p>
            <a:pPr marL="457200" indent="-457200">
              <a:buNone/>
            </a:pPr>
            <a:r>
              <a:rPr lang="en-US" dirty="0"/>
              <a:t>Greenberg, Neil. “The Warriors Finally Have a True Challenger: the Rockets.” Washington Post. Washington Post, 11 December 2017, https://</a:t>
            </a:r>
            <a:r>
              <a:rPr lang="en-US" dirty="0" err="1"/>
              <a:t>www.washingtonpost.com</a:t>
            </a:r>
            <a:r>
              <a:rPr lang="en-US" dirty="0"/>
              <a:t>/news/fancy-stats/wp/2017/12/11/the-warriors-finally-have-a-true-challenger-the-rockets/. Accessed 10 November 2023.</a:t>
            </a:r>
          </a:p>
          <a:p>
            <a:pPr marL="457200" indent="-457200">
              <a:buNone/>
            </a:pPr>
            <a:r>
              <a:rPr lang="en-US" dirty="0"/>
              <a:t>“NBA Advanced Stats.” NBA, </a:t>
            </a:r>
            <a:r>
              <a:rPr lang="en-US" dirty="0" err="1"/>
              <a:t>nba.com</a:t>
            </a:r>
            <a:r>
              <a:rPr lang="en-US" dirty="0"/>
              <a:t>/stats/teams/advanced. Accessed 10 November 2023.</a:t>
            </a:r>
          </a:p>
          <a:p>
            <a:pPr marL="457200" indent="-457200">
              <a:buNone/>
            </a:pPr>
            <a:r>
              <a:rPr lang="en-US" dirty="0"/>
              <a:t>“NBA Team Regular Season Stats 2022-2023.” ESPN, </a:t>
            </a:r>
            <a:r>
              <a:rPr lang="en-US" dirty="0" err="1"/>
              <a:t>espn.com</a:t>
            </a:r>
            <a:r>
              <a:rPr lang="en-US" dirty="0"/>
              <a:t>/</a:t>
            </a:r>
            <a:r>
              <a:rPr lang="en-US" dirty="0" err="1"/>
              <a:t>nba</a:t>
            </a:r>
            <a:r>
              <a:rPr lang="en-US" dirty="0"/>
              <a:t>/stats/team/_/season/2023/</a:t>
            </a:r>
            <a:r>
              <a:rPr lang="en-US" dirty="0" err="1"/>
              <a:t>seasontype</a:t>
            </a:r>
            <a:r>
              <a:rPr lang="en-US" dirty="0"/>
              <a:t>/2. Accessed 10 November 2023.</a:t>
            </a:r>
          </a:p>
          <a:p>
            <a:pPr marL="457200" indent="-457200">
              <a:buNone/>
            </a:pPr>
            <a:r>
              <a:rPr lang="en-US" dirty="0"/>
              <a:t>Oliver, Dean. Basketball on Paper: Rules and Tools for Performance Analysis. 2004. </a:t>
            </a:r>
          </a:p>
          <a:p>
            <a:pPr marL="457200" indent="-457200">
              <a:buNone/>
            </a:pPr>
            <a:r>
              <a:rPr lang="en-US" dirty="0"/>
              <a:t>Pomeroy, Ken. “2024 Pomeroy College Basketball Ratings.” </a:t>
            </a:r>
            <a:r>
              <a:rPr lang="en-US" dirty="0" err="1"/>
              <a:t>KenPom</a:t>
            </a:r>
            <a:r>
              <a:rPr lang="en-US" dirty="0"/>
              <a:t>, </a:t>
            </a:r>
            <a:r>
              <a:rPr lang="en-US" dirty="0" err="1"/>
              <a:t>kenpom.com</a:t>
            </a:r>
            <a:r>
              <a:rPr lang="en-US" dirty="0"/>
              <a:t>. Accessed 10 November 2023.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158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Picture 1072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75" name="Picture 1074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077" name="Oval 1076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79" name="Picture 1078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81" name="Picture 1080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083" name="Rectangle 1082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26" name="Picture 2" descr="The Warriors finally have a true challenger: the Rockets - The Washington  Post">
            <a:extLst>
              <a:ext uri="{FF2B5EF4-FFF2-40B4-BE49-F238E27FC236}">
                <a16:creationId xmlns:a16="http://schemas.microsoft.com/office/drawing/2014/main" id="{9E21BBDA-8E37-3B46-8171-16812146F0E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5" r="-1" b="20907"/>
          <a:stretch/>
        </p:blipFill>
        <p:spPr bwMode="auto">
          <a:xfrm>
            <a:off x="1" y="-5"/>
            <a:ext cx="6095999" cy="5020241"/>
          </a:xfrm>
          <a:custGeom>
            <a:avLst/>
            <a:gdLst/>
            <a:ahLst/>
            <a:cxnLst/>
            <a:rect l="l" t="t" r="r" b="b"/>
            <a:pathLst>
              <a:path w="6095999" h="5020241">
                <a:moveTo>
                  <a:pt x="0" y="0"/>
                </a:moveTo>
                <a:lnTo>
                  <a:pt x="6095999" y="0"/>
                </a:lnTo>
                <a:lnTo>
                  <a:pt x="6095999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E72A1FB-D357-BC4B-AB4E-8CF9E54D9D80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-2" b="15282"/>
          <a:stretch/>
        </p:blipFill>
        <p:spPr>
          <a:xfrm>
            <a:off x="6054897" y="-3476"/>
            <a:ext cx="6095696" cy="4583103"/>
          </a:xfrm>
          <a:custGeom>
            <a:avLst/>
            <a:gdLst/>
            <a:ahLst/>
            <a:cxnLst/>
            <a:rect l="l" t="t" r="r" b="b"/>
            <a:pathLst>
              <a:path w="6095696" h="4583103">
                <a:moveTo>
                  <a:pt x="0" y="0"/>
                </a:moveTo>
                <a:lnTo>
                  <a:pt x="6095696" y="0"/>
                </a:lnTo>
                <a:lnTo>
                  <a:pt x="6095696" y="4057991"/>
                </a:lnTo>
                <a:lnTo>
                  <a:pt x="5818946" y="4110187"/>
                </a:lnTo>
                <a:lnTo>
                  <a:pt x="5543413" y="4159931"/>
                </a:lnTo>
                <a:lnTo>
                  <a:pt x="5266662" y="4208624"/>
                </a:lnTo>
                <a:lnTo>
                  <a:pt x="4988691" y="4250310"/>
                </a:lnTo>
                <a:lnTo>
                  <a:pt x="4711940" y="4292347"/>
                </a:lnTo>
                <a:lnTo>
                  <a:pt x="4433969" y="4331582"/>
                </a:lnTo>
                <a:lnTo>
                  <a:pt x="4159656" y="4365211"/>
                </a:lnTo>
                <a:lnTo>
                  <a:pt x="3881685" y="4397089"/>
                </a:lnTo>
                <a:lnTo>
                  <a:pt x="3604934" y="4426165"/>
                </a:lnTo>
                <a:lnTo>
                  <a:pt x="3333059" y="4451387"/>
                </a:lnTo>
                <a:lnTo>
                  <a:pt x="3057527" y="4476609"/>
                </a:lnTo>
                <a:lnTo>
                  <a:pt x="2785652" y="4497628"/>
                </a:lnTo>
                <a:lnTo>
                  <a:pt x="2513777" y="4514092"/>
                </a:lnTo>
                <a:lnTo>
                  <a:pt x="2243122" y="4531258"/>
                </a:lnTo>
                <a:lnTo>
                  <a:pt x="1974904" y="4545620"/>
                </a:lnTo>
                <a:lnTo>
                  <a:pt x="1709125" y="4555779"/>
                </a:lnTo>
                <a:lnTo>
                  <a:pt x="1443346" y="4564537"/>
                </a:lnTo>
                <a:lnTo>
                  <a:pt x="1180006" y="4572944"/>
                </a:lnTo>
                <a:lnTo>
                  <a:pt x="920323" y="4576798"/>
                </a:lnTo>
                <a:lnTo>
                  <a:pt x="660640" y="4581001"/>
                </a:lnTo>
                <a:lnTo>
                  <a:pt x="404614" y="4583103"/>
                </a:lnTo>
                <a:lnTo>
                  <a:pt x="151027" y="4581001"/>
                </a:lnTo>
                <a:lnTo>
                  <a:pt x="0" y="4581001"/>
                </a:lnTo>
                <a:close/>
              </a:path>
            </a:pathLst>
          </a:custGeom>
        </p:spPr>
      </p:pic>
      <p:sp>
        <p:nvSpPr>
          <p:cNvPr id="1085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87" name="Freeform: Shape 1086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B1CC5B-3FD6-ED46-82E0-7E3EFD2A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10407602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EBEBEB"/>
                </a:solidFill>
              </a:rPr>
              <a:t>The Three Point Revolution</a:t>
            </a:r>
          </a:p>
        </p:txBody>
      </p:sp>
    </p:spTree>
    <p:extLst>
      <p:ext uri="{BB962C8B-B14F-4D97-AF65-F5344CB8AC3E}">
        <p14:creationId xmlns:p14="http://schemas.microsoft.com/office/powerpoint/2010/main" val="3439932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3EA8F-C24C-3A4E-BD56-367D7AD01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Basketball on Paper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CDDD3D-4726-5F47-97D5-00738CE2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Dean Oliver’s 2004 book on analyzing the game of basketball planted the seeds for the analytics revolution that would follow</a:t>
            </a:r>
          </a:p>
          <a:p>
            <a:r>
              <a:rPr lang="en-US" dirty="0"/>
              <a:t>The two biggest analytical concepts this book introduced were:</a:t>
            </a:r>
          </a:p>
          <a:p>
            <a:pPr marL="457200" indent="-457200">
              <a:buAutoNum type="arabicPeriod"/>
            </a:pPr>
            <a:r>
              <a:rPr lang="en-US" dirty="0"/>
              <a:t>Offensive and defensive ratings</a:t>
            </a:r>
          </a:p>
          <a:p>
            <a:pPr marL="457200" indent="-457200">
              <a:buAutoNum type="arabicPeriod"/>
            </a:pPr>
            <a:r>
              <a:rPr lang="en-US" dirty="0"/>
              <a:t>Evaluating teams via the four factors: EFG%, TO%, ORB%, FT/FGA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56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BFBAA-4CE5-A648-AB6D-AB378E591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452718"/>
            <a:ext cx="5629222" cy="1400530"/>
          </a:xfrm>
        </p:spPr>
        <p:txBody>
          <a:bodyPr>
            <a:normAutofit/>
          </a:bodyPr>
          <a:lstStyle/>
          <a:p>
            <a:r>
              <a:rPr lang="en-US"/>
              <a:t>Offensive and Defensive Ratings</a:t>
            </a:r>
            <a:endParaRPr lang="en-US" dirty="0"/>
          </a:p>
        </p:txBody>
      </p:sp>
      <p:sp>
        <p:nvSpPr>
          <p:cNvPr id="17" name="Freeform: Shape 10">
            <a:extLst>
              <a:ext uri="{FF2B5EF4-FFF2-40B4-BE49-F238E27FC236}">
                <a16:creationId xmlns:a16="http://schemas.microsoft.com/office/drawing/2014/main" id="{B52D69C2-6C47-427C-AE60-582FE30B2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98731" y="664312"/>
            <a:ext cx="6858001" cy="5529377"/>
          </a:xfrm>
          <a:custGeom>
            <a:avLst/>
            <a:gdLst>
              <a:gd name="connsiteX0" fmla="*/ 6858001 w 6858001"/>
              <a:gd name="connsiteY0" fmla="*/ 1177 h 5529377"/>
              <a:gd name="connsiteX1" fmla="*/ 6858001 w 6858001"/>
              <a:gd name="connsiteY1" fmla="*/ 1344715 h 5529377"/>
              <a:gd name="connsiteX2" fmla="*/ 6858000 w 6858001"/>
              <a:gd name="connsiteY2" fmla="*/ 1344715 h 5529377"/>
              <a:gd name="connsiteX3" fmla="*/ 6858000 w 6858001"/>
              <a:gd name="connsiteY3" fmla="*/ 5529377 h 5529377"/>
              <a:gd name="connsiteX4" fmla="*/ 0 w 6858001"/>
              <a:gd name="connsiteY4" fmla="*/ 5529376 h 5529377"/>
              <a:gd name="connsiteX5" fmla="*/ 0 w 6858001"/>
              <a:gd name="connsiteY5" fmla="*/ 891096 h 5529377"/>
              <a:gd name="connsiteX6" fmla="*/ 1 w 6858001"/>
              <a:gd name="connsiteY6" fmla="*/ 891096 h 5529377"/>
              <a:gd name="connsiteX7" fmla="*/ 1 w 6858001"/>
              <a:gd name="connsiteY7" fmla="*/ 0 h 5529377"/>
              <a:gd name="connsiteX8" fmla="*/ 40463 w 6858001"/>
              <a:gd name="connsiteY8" fmla="*/ 5883 h 5529377"/>
              <a:gd name="connsiteX9" fmla="*/ 159107 w 6858001"/>
              <a:gd name="connsiteY9" fmla="*/ 23196 h 5529377"/>
              <a:gd name="connsiteX10" fmla="*/ 245518 w 6858001"/>
              <a:gd name="connsiteY10" fmla="*/ 35299 h 5529377"/>
              <a:gd name="connsiteX11" fmla="*/ 348388 w 6858001"/>
              <a:gd name="connsiteY11" fmla="*/ 48073 h 5529377"/>
              <a:gd name="connsiteX12" fmla="*/ 470460 w 6858001"/>
              <a:gd name="connsiteY12" fmla="*/ 63369 h 5529377"/>
              <a:gd name="connsiteX13" fmla="*/ 605563 w 6858001"/>
              <a:gd name="connsiteY13" fmla="*/ 79506 h 5529377"/>
              <a:gd name="connsiteX14" fmla="*/ 757810 w 6858001"/>
              <a:gd name="connsiteY14" fmla="*/ 96483 h 5529377"/>
              <a:gd name="connsiteX15" fmla="*/ 923774 w 6858001"/>
              <a:gd name="connsiteY15" fmla="*/ 114469 h 5529377"/>
              <a:gd name="connsiteX16" fmla="*/ 1104139 w 6858001"/>
              <a:gd name="connsiteY16" fmla="*/ 132454 h 5529377"/>
              <a:gd name="connsiteX17" fmla="*/ 1296163 w 6858001"/>
              <a:gd name="connsiteY17" fmla="*/ 150776 h 5529377"/>
              <a:gd name="connsiteX18" fmla="*/ 1503275 w 6858001"/>
              <a:gd name="connsiteY18" fmla="*/ 167753 h 5529377"/>
              <a:gd name="connsiteX19" fmla="*/ 1719988 w 6858001"/>
              <a:gd name="connsiteY19" fmla="*/ 184058 h 5529377"/>
              <a:gd name="connsiteX20" fmla="*/ 1949045 w 6858001"/>
              <a:gd name="connsiteY20" fmla="*/ 198849 h 5529377"/>
              <a:gd name="connsiteX21" fmla="*/ 2187703 w 6858001"/>
              <a:gd name="connsiteY21" fmla="*/ 212969 h 5529377"/>
              <a:gd name="connsiteX22" fmla="*/ 2436649 w 6858001"/>
              <a:gd name="connsiteY22" fmla="*/ 226248 h 5529377"/>
              <a:gd name="connsiteX23" fmla="*/ 2564208 w 6858001"/>
              <a:gd name="connsiteY23" fmla="*/ 230955 h 5529377"/>
              <a:gd name="connsiteX24" fmla="*/ 2694509 w 6858001"/>
              <a:gd name="connsiteY24" fmla="*/ 236165 h 5529377"/>
              <a:gd name="connsiteX25" fmla="*/ 2826868 w 6858001"/>
              <a:gd name="connsiteY25" fmla="*/ 241040 h 5529377"/>
              <a:gd name="connsiteX26" fmla="*/ 2959914 w 6858001"/>
              <a:gd name="connsiteY26" fmla="*/ 244234 h 5529377"/>
              <a:gd name="connsiteX27" fmla="*/ 3095702 w 6858001"/>
              <a:gd name="connsiteY27" fmla="*/ 247091 h 5529377"/>
              <a:gd name="connsiteX28" fmla="*/ 3232862 w 6858001"/>
              <a:gd name="connsiteY28" fmla="*/ 250117 h 5529377"/>
              <a:gd name="connsiteX29" fmla="*/ 3372765 w 6858001"/>
              <a:gd name="connsiteY29" fmla="*/ 252134 h 5529377"/>
              <a:gd name="connsiteX30" fmla="*/ 3514040 w 6858001"/>
              <a:gd name="connsiteY30" fmla="*/ 252134 h 5529377"/>
              <a:gd name="connsiteX31" fmla="*/ 3656686 w 6858001"/>
              <a:gd name="connsiteY31" fmla="*/ 253142 h 5529377"/>
              <a:gd name="connsiteX32" fmla="*/ 3800704 w 6858001"/>
              <a:gd name="connsiteY32" fmla="*/ 252134 h 5529377"/>
              <a:gd name="connsiteX33" fmla="*/ 3946780 w 6858001"/>
              <a:gd name="connsiteY33" fmla="*/ 250117 h 5529377"/>
              <a:gd name="connsiteX34" fmla="*/ 4092855 w 6858001"/>
              <a:gd name="connsiteY34" fmla="*/ 248268 h 5529377"/>
              <a:gd name="connsiteX35" fmla="*/ 4240988 w 6858001"/>
              <a:gd name="connsiteY35" fmla="*/ 244234 h 5529377"/>
              <a:gd name="connsiteX36" fmla="*/ 4390492 w 6858001"/>
              <a:gd name="connsiteY36" fmla="*/ 240032 h 5529377"/>
              <a:gd name="connsiteX37" fmla="*/ 4539997 w 6858001"/>
              <a:gd name="connsiteY37" fmla="*/ 235157 h 5529377"/>
              <a:gd name="connsiteX38" fmla="*/ 4690873 w 6858001"/>
              <a:gd name="connsiteY38" fmla="*/ 228266 h 5529377"/>
              <a:gd name="connsiteX39" fmla="*/ 4843120 w 6858001"/>
              <a:gd name="connsiteY39" fmla="*/ 220029 h 5529377"/>
              <a:gd name="connsiteX40" fmla="*/ 4996054 w 6858001"/>
              <a:gd name="connsiteY40" fmla="*/ 212129 h 5529377"/>
              <a:gd name="connsiteX41" fmla="*/ 5148987 w 6858001"/>
              <a:gd name="connsiteY41" fmla="*/ 202044 h 5529377"/>
              <a:gd name="connsiteX42" fmla="*/ 5303978 w 6858001"/>
              <a:gd name="connsiteY42" fmla="*/ 189941 h 5529377"/>
              <a:gd name="connsiteX43" fmla="*/ 5456911 w 6858001"/>
              <a:gd name="connsiteY43" fmla="*/ 177839 h 5529377"/>
              <a:gd name="connsiteX44" fmla="*/ 5612588 w 6858001"/>
              <a:gd name="connsiteY44" fmla="*/ 163887 h 5529377"/>
              <a:gd name="connsiteX45" fmla="*/ 5768950 w 6858001"/>
              <a:gd name="connsiteY45" fmla="*/ 148591 h 5529377"/>
              <a:gd name="connsiteX46" fmla="*/ 5923255 w 6858001"/>
              <a:gd name="connsiteY46" fmla="*/ 132455 h 5529377"/>
              <a:gd name="connsiteX47" fmla="*/ 6079618 w 6858001"/>
              <a:gd name="connsiteY47" fmla="*/ 113629 h 5529377"/>
              <a:gd name="connsiteX48" fmla="*/ 6235294 w 6858001"/>
              <a:gd name="connsiteY48" fmla="*/ 93458 h 5529377"/>
              <a:gd name="connsiteX49" fmla="*/ 6391657 w 6858001"/>
              <a:gd name="connsiteY49" fmla="*/ 73455 h 5529377"/>
              <a:gd name="connsiteX50" fmla="*/ 6547333 w 6858001"/>
              <a:gd name="connsiteY50" fmla="*/ 50091 h 5529377"/>
              <a:gd name="connsiteX51" fmla="*/ 6702324 w 6858001"/>
              <a:gd name="connsiteY51" fmla="*/ 26222 h 5529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5529377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5529377"/>
                </a:lnTo>
                <a:lnTo>
                  <a:pt x="0" y="5529376"/>
                </a:lnTo>
                <a:lnTo>
                  <a:pt x="0" y="891096"/>
                </a:lnTo>
                <a:lnTo>
                  <a:pt x="1" y="891096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E849FE61-12C4-4A06-A722-B545DE0C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49843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956362-A22B-A44C-A02F-AB7B5E098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180" y="3825787"/>
            <a:ext cx="2787875" cy="2683330"/>
          </a:xfrm>
          <a:prstGeom prst="rect">
            <a:avLst/>
          </a:prstGeom>
          <a:effectLst/>
        </p:spPr>
      </p:pic>
      <p:sp>
        <p:nvSpPr>
          <p:cNvPr id="19" name="Rectangle 14">
            <a:extLst>
              <a:ext uri="{FF2B5EF4-FFF2-40B4-BE49-F238E27FC236}">
                <a16:creationId xmlns:a16="http://schemas.microsoft.com/office/drawing/2014/main" id="{7FB12D8C-572F-4417-9FE1-D691A132F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2EC156-7A1B-2047-8050-8A5211B030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2" y="2052918"/>
            <a:ext cx="5628635" cy="4195481"/>
          </a:xfrm>
        </p:spPr>
        <p:txBody>
          <a:bodyPr>
            <a:normAutofit/>
          </a:bodyPr>
          <a:lstStyle/>
          <a:p>
            <a:r>
              <a:rPr lang="en-US" dirty="0"/>
              <a:t>Early measures of NBA offenses and defenses were based on points scored per game and points allowed per game, respectively</a:t>
            </a:r>
          </a:p>
          <a:p>
            <a:r>
              <a:rPr lang="en-US" dirty="0"/>
              <a:t>Shown to the right are the top 10 teams in points scored (top) and allowed (bottom) for the 2022-23 NBA season</a:t>
            </a:r>
          </a:p>
          <a:p>
            <a:r>
              <a:rPr lang="en-US" dirty="0"/>
              <a:t>However, these metrics seem to have little correlation with team success, as 3 out of the top 10 offenses and 4 out of the top 10 defenses didn’t even make the playoffs last year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CB93F2-FD9C-C64C-BD8A-BA3BBBF8D4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4180" y="988214"/>
            <a:ext cx="2784068" cy="272142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24189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BFBAA-4CE5-A648-AB6D-AB378E591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452718"/>
            <a:ext cx="4165580" cy="140053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/>
              <a:t>Offensive and Defensive Ratings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1F06C3F-35EE-478B-B96B-1247519C7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7191 h 6985200"/>
              <a:gd name="connsiteX6" fmla="*/ 1 w 6858001"/>
              <a:gd name="connsiteY6" fmla="*/ 887191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7191"/>
                </a:lnTo>
                <a:lnTo>
                  <a:pt x="1" y="887191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9" name="Freeform 23">
            <a:extLst>
              <a:ext uri="{FF2B5EF4-FFF2-40B4-BE49-F238E27FC236}">
                <a16:creationId xmlns:a16="http://schemas.microsoft.com/office/drawing/2014/main" id="{72742D7C-18EF-4DDC-B3B1-7D394C348A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B6E649A-7A4F-F94B-8F79-4298E9CD0D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295" y="1155357"/>
            <a:ext cx="4566481" cy="3242202"/>
          </a:xfrm>
          <a:prstGeom prst="rect">
            <a:avLst/>
          </a:prstGeom>
          <a:effectLst/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5DFB004C-C794-45CE-846D-166C532D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2EC156-7A1B-2047-8050-8A5211B030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3" y="2052918"/>
            <a:ext cx="4165146" cy="4195481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Offensive (bottom left) and defensive (bottom right) rating adjust raw scoring stats to the pace that a team played at</a:t>
            </a:r>
          </a:p>
          <a:p>
            <a:pPr lvl="1">
              <a:lnSpc>
                <a:spcPct val="90000"/>
              </a:lnSpc>
            </a:pPr>
            <a:r>
              <a:rPr lang="en-US" sz="1400" dirty="0"/>
              <a:t>Teams that play at a faster pace will have more possessions in their, and therefore more opportunities to score/allow points</a:t>
            </a:r>
          </a:p>
          <a:p>
            <a:pPr lvl="1">
              <a:lnSpc>
                <a:spcPct val="90000"/>
              </a:lnSpc>
            </a:pPr>
            <a:r>
              <a:rPr lang="en-US" sz="1400" dirty="0"/>
              <a:t>Offensive and defensive ratings take pace out of the equation by adjusting for how fast a team plays, and these stats can be read as points scored/allowed per 100 possessions</a:t>
            </a:r>
          </a:p>
          <a:p>
            <a:pPr>
              <a:lnSpc>
                <a:spcPct val="90000"/>
              </a:lnSpc>
            </a:pPr>
            <a:r>
              <a:rPr lang="en-US" sz="1400" dirty="0"/>
              <a:t>These statistics become even more predictive when combined to create net rating (offensive-defensive), shown at the top</a:t>
            </a:r>
          </a:p>
          <a:p>
            <a:pPr>
              <a:lnSpc>
                <a:spcPct val="90000"/>
              </a:lnSpc>
            </a:pPr>
            <a:r>
              <a:rPr lang="en-US" sz="1400" dirty="0"/>
              <a:t>Now, 8/10 of the top offenses, 8/10 of the top 10 defenses, and 9/10 of the top net rating teams made the playoffs</a:t>
            </a:r>
          </a:p>
          <a:p>
            <a:pPr lvl="1">
              <a:lnSpc>
                <a:spcPct val="90000"/>
              </a:lnSpc>
            </a:pPr>
            <a:endParaRPr lang="en-US" sz="1200" dirty="0"/>
          </a:p>
          <a:p>
            <a:pPr marL="457200" lvl="1" indent="0">
              <a:lnSpc>
                <a:spcPct val="90000"/>
              </a:lnSpc>
              <a:buNone/>
            </a:pPr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43604E-7F2F-0542-8388-5CDBE6E565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335" y="4385202"/>
            <a:ext cx="2264457" cy="2162557"/>
          </a:xfrm>
          <a:prstGeom prst="rect">
            <a:avLst/>
          </a:prstGeom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A9F668-CCEA-0547-BFAD-4CFAE62844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4583" y="4385202"/>
            <a:ext cx="2627752" cy="216132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503693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9846D-582B-7240-90E9-E31FB73D6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Four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5C2A8-DE1D-124B-A25D-6165D90AF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Oliver also proposed that there were four factors that contributed to a team’s offensive and defensive rating:</a:t>
            </a:r>
          </a:p>
          <a:p>
            <a:pPr marL="457200" indent="-457200">
              <a:buAutoNum type="arabicPeriod"/>
            </a:pPr>
            <a:r>
              <a:rPr lang="en-US" dirty="0"/>
              <a:t>Effective field goal percentage (EFG%): Measures a team’s shooting ability and is used in place of raw FG% because it adjusts for a team’s 3PT shooting ability</a:t>
            </a:r>
          </a:p>
          <a:p>
            <a:pPr marL="457200" indent="-457200">
              <a:buAutoNum type="arabicPeriod"/>
            </a:pPr>
            <a:r>
              <a:rPr lang="en-US" dirty="0"/>
              <a:t>Turnover percentage (TO%): The percentage of a team’s possessions that end in a turnover</a:t>
            </a:r>
          </a:p>
          <a:p>
            <a:pPr marL="457200" indent="-457200">
              <a:buAutoNum type="arabicPeriod"/>
            </a:pPr>
            <a:r>
              <a:rPr lang="en-US" dirty="0"/>
              <a:t>Offensive rebounding percentage (ORB%): The percentage of a team’s misses on offense that they rebound </a:t>
            </a:r>
          </a:p>
          <a:p>
            <a:pPr marL="457200" indent="-457200">
              <a:buAutoNum type="arabicPeriod"/>
            </a:pPr>
            <a:r>
              <a:rPr lang="en-US" dirty="0"/>
              <a:t>Free throw rate (FT/FGA): This is a simple calculation that measures how many free throws a team shoots per each shot they take </a:t>
            </a:r>
          </a:p>
          <a:p>
            <a:r>
              <a:rPr lang="en-US" dirty="0"/>
              <a:t>These four metrics, when combined and weighted, are enough on their own to evaluate a team’s offense, and their reverses are enough to evaluate a team’s defense</a:t>
            </a:r>
          </a:p>
          <a:p>
            <a:pPr marL="457200" indent="-4572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550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9846D-582B-7240-90E9-E31FB73D6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Four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5C2A8-DE1D-124B-A25D-6165D90AF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 the NBA, the four factors are not used often because the amount of games played in the NBA and the balanced schedule leads to stats needing little adjustment or context</a:t>
            </a:r>
          </a:p>
          <a:p>
            <a:pPr lvl="1"/>
            <a:r>
              <a:rPr lang="en-US" dirty="0"/>
              <a:t>Adjusting for possessions is often enough to give valuable insight into NBA offenses and defenses</a:t>
            </a:r>
          </a:p>
          <a:p>
            <a:r>
              <a:rPr lang="en-US" dirty="0"/>
              <a:t>In college basketball, however, the four factors are needed to properly evaluate teams</a:t>
            </a:r>
          </a:p>
          <a:p>
            <a:pPr lvl="1"/>
            <a:r>
              <a:rPr lang="en-US" dirty="0"/>
              <a:t>NCAA basketball scheduling is very imbalanced, and statistics need to be given a lot more context and adjustment because of this</a:t>
            </a:r>
          </a:p>
          <a:p>
            <a:pPr lvl="1"/>
            <a:r>
              <a:rPr lang="en-US" dirty="0"/>
              <a:t>Stats from college basketball are often adjusted for possessions and </a:t>
            </a:r>
            <a:r>
              <a:rPr lang="en-US" u="sng" dirty="0"/>
              <a:t>opponent strength</a:t>
            </a:r>
          </a:p>
          <a:p>
            <a:pPr lvl="1"/>
            <a:r>
              <a:rPr lang="en-US" dirty="0"/>
              <a:t>Oliver proposed the following relative weights for the four factors: .4*EFG+.25*TOV+.2*ORB+.15*FTR</a:t>
            </a:r>
          </a:p>
        </p:txBody>
      </p:sp>
    </p:spTree>
    <p:extLst>
      <p:ext uri="{BB962C8B-B14F-4D97-AF65-F5344CB8AC3E}">
        <p14:creationId xmlns:p14="http://schemas.microsoft.com/office/powerpoint/2010/main" val="1221918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4FBA9-47D0-EB44-A4BC-B99ACED4F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452718"/>
            <a:ext cx="4165580" cy="1400530"/>
          </a:xfrm>
        </p:spPr>
        <p:txBody>
          <a:bodyPr>
            <a:normAutofit/>
          </a:bodyPr>
          <a:lstStyle/>
          <a:p>
            <a:r>
              <a:rPr lang="en-US" dirty="0" err="1"/>
              <a:t>Kenpom</a:t>
            </a:r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DAA46B9-B7E8-4487-B28E-C63A6EB7A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7191 h 6985200"/>
              <a:gd name="connsiteX6" fmla="*/ 1 w 6858001"/>
              <a:gd name="connsiteY6" fmla="*/ 887191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7191"/>
                </a:lnTo>
                <a:lnTo>
                  <a:pt x="1" y="887191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2" name="Freeform 23">
            <a:extLst>
              <a:ext uri="{FF2B5EF4-FFF2-40B4-BE49-F238E27FC236}">
                <a16:creationId xmlns:a16="http://schemas.microsoft.com/office/drawing/2014/main" id="{C866818C-1E5F-475A-B310-3C06B555F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E49440-0FAB-4D43-8A3E-7CF3CC05F2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8695" y="3942156"/>
            <a:ext cx="4209146" cy="2683330"/>
          </a:xfrm>
          <a:prstGeom prst="rect">
            <a:avLst/>
          </a:prstGeom>
          <a:effectLst/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2AFDE8-E1ED-4A49-B8B3-4953F4B8A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396C35-8E68-5D46-840C-E8B374B9C4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3" y="2052918"/>
            <a:ext cx="4165146" cy="4195481"/>
          </a:xfrm>
        </p:spPr>
        <p:txBody>
          <a:bodyPr>
            <a:normAutofit/>
          </a:bodyPr>
          <a:lstStyle/>
          <a:p>
            <a:r>
              <a:rPr lang="en-US" dirty="0" err="1"/>
              <a:t>Kenpom.com</a:t>
            </a:r>
            <a:r>
              <a:rPr lang="en-US" dirty="0"/>
              <a:t>, created and developed by Ken Pomeroy, is the leader in college basketball analytics</a:t>
            </a:r>
          </a:p>
          <a:p>
            <a:r>
              <a:rPr lang="en-US" dirty="0"/>
              <a:t>This data is used by scouts, coaches, and fans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7DDFDD-9FF5-F347-9F1A-0D7B6DE2BE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1581" y="988214"/>
            <a:ext cx="4123375" cy="272142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175397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44A11D1-6963-485E-86DE-760B07434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4EC3E0-D6C9-894F-BD23-25AD1A4F5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223" y="629266"/>
            <a:ext cx="3116690" cy="5594554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rgbClr val="EBEBEB"/>
                </a:solidFill>
              </a:rPr>
              <a:t>Shot Quality</a:t>
            </a:r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93BDF132-E4EF-4CB3-9A12-1EB75E159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F8486D32-0A56-4407-A9D1-7AFC16946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73FE0C2-11C7-466D-B4BA-0330484CD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FB802-FCF9-ED45-82F8-9F06BC894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8452" y="1410458"/>
            <a:ext cx="6495847" cy="2589913"/>
          </a:xfrm>
        </p:spPr>
        <p:txBody>
          <a:bodyPr>
            <a:normAutofit/>
          </a:bodyPr>
          <a:lstStyle/>
          <a:p>
            <a:r>
              <a:rPr lang="en-US" dirty="0" err="1"/>
              <a:t>Shotquality.com</a:t>
            </a:r>
            <a:r>
              <a:rPr lang="en-US" dirty="0"/>
              <a:t> is another resource devoted to college basketball analytics</a:t>
            </a:r>
          </a:p>
          <a:p>
            <a:r>
              <a:rPr lang="en-US" dirty="0"/>
              <a:t>This site attempts to give more context to offensive statistics by examining the expected points a team would score based on their shot attempts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66B50A-CCDD-0549-A760-E8D9E48AE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451" y="4000371"/>
            <a:ext cx="6687071" cy="222345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814518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</TotalTime>
  <Words>939</Words>
  <Application>Microsoft Macintosh PowerPoint</Application>
  <PresentationFormat>Widescreen</PresentationFormat>
  <Paragraphs>56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Wingdings 3</vt:lpstr>
      <vt:lpstr>Ion</vt:lpstr>
      <vt:lpstr>The Development and Current State of Basketball Analytics</vt:lpstr>
      <vt:lpstr>The Three Point Revolution</vt:lpstr>
      <vt:lpstr>Basketball on Paper</vt:lpstr>
      <vt:lpstr>Offensive and Defensive Ratings</vt:lpstr>
      <vt:lpstr>Offensive and Defensive Ratings</vt:lpstr>
      <vt:lpstr>The Four Factors</vt:lpstr>
      <vt:lpstr>The Four Factors</vt:lpstr>
      <vt:lpstr>Kenpom</vt:lpstr>
      <vt:lpstr>Shot Quality</vt:lpstr>
      <vt:lpstr>In House Analytics</vt:lpstr>
      <vt:lpstr>What I Look At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Development and Current State of Basketball Analytics</dc:title>
  <dc:creator>Kee, Miles</dc:creator>
  <cp:lastModifiedBy>Kee, Miles</cp:lastModifiedBy>
  <cp:revision>4</cp:revision>
  <dcterms:created xsi:type="dcterms:W3CDTF">2023-11-10T17:10:21Z</dcterms:created>
  <dcterms:modified xsi:type="dcterms:W3CDTF">2023-11-13T14:24:44Z</dcterms:modified>
</cp:coreProperties>
</file>

<file path=docProps/thumbnail.jpeg>
</file>